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 snapToObjects="1">
      <p:cViewPr>
        <p:scale>
          <a:sx n="110" d="100"/>
          <a:sy n="110" d="100"/>
        </p:scale>
        <p:origin x="6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592F6-0FF1-F447-A49E-A6B22F7CA839}" type="datetimeFigureOut">
              <a:rPr lang="en-US" smtClean="0"/>
              <a:t>1/5/23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C462B-2232-8040-A86D-FCF090EAA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1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C462B-2232-8040-A86D-FCF090EAAB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57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103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328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59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88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992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947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81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622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35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468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735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3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olorful smoke">
            <a:extLst>
              <a:ext uri="{FF2B5EF4-FFF2-40B4-BE49-F238E27FC236}">
                <a16:creationId xmlns:a16="http://schemas.microsoft.com/office/drawing/2014/main" id="{BE0733D6-255E-78E6-CC66-94D5DFA94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Oval 19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FDAF5-EC61-3B43-B1AB-3037D642E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92" y="1032483"/>
            <a:ext cx="5037616" cy="2982360"/>
          </a:xfrm>
        </p:spPr>
        <p:txBody>
          <a:bodyPr>
            <a:normAutofit/>
          </a:bodyPr>
          <a:lstStyle/>
          <a:p>
            <a:r>
              <a:rPr lang="en-US"/>
              <a:t>Breast Cancer Detection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6B47C-1EBE-9F4B-A37C-FE416F05A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7192" y="4106918"/>
            <a:ext cx="5037616" cy="1655762"/>
          </a:xfrm>
        </p:spPr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r>
              <a:rPr lang="en-US"/>
              <a:t>Yashwanth</a:t>
            </a:r>
            <a:endParaRPr lang="en-US" dirty="0"/>
          </a:p>
        </p:txBody>
      </p:sp>
      <p:sp>
        <p:nvSpPr>
          <p:cNvPr id="30" name="Arc 21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23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3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8C8F-C3A8-5744-8BE2-8912E760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78281-C322-0046-9CC6-687201E4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Breast cancer is one of the most common types of cancer among women. The Wisconsin Breast cancer detection dataset has different computed measures of cells/tumors and label diagnosis. The objective is to based on the cell measures we need to identify whether the tumor/cell is malignant or non-malignant(benign)</a:t>
            </a:r>
          </a:p>
        </p:txBody>
      </p:sp>
    </p:spTree>
    <p:extLst>
      <p:ext uri="{BB962C8B-B14F-4D97-AF65-F5344CB8AC3E}">
        <p14:creationId xmlns:p14="http://schemas.microsoft.com/office/powerpoint/2010/main" val="3834881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Arc 103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D40386-010D-AC40-BCEC-564B62148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DD70D93-48B5-654A-9DAA-D625033A3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0337" y="2129960"/>
            <a:ext cx="3783625" cy="281715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62BC8-5ADE-6844-A0FF-381976D7A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549" y="1643063"/>
            <a:ext cx="7316251" cy="45339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Total of 569 Records out of them 212 are Malignant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There are a total of 32 attributes:</a:t>
            </a:r>
          </a:p>
          <a:p>
            <a:pPr marL="0" indent="0">
              <a:buNone/>
            </a:pPr>
            <a:r>
              <a:rPr lang="en-US" sz="2400" dirty="0"/>
              <a:t>Id a unique Identifier.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Diagnosis- Used as Label.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30 Features define a measure of cell/tumor.</a:t>
            </a:r>
          </a:p>
          <a:p>
            <a:pPr marL="0" indent="0">
              <a:buNone/>
            </a:pPr>
            <a:r>
              <a:rPr lang="en-US" sz="2400" dirty="0"/>
              <a:t>1-10 – Mean Measure Features</a:t>
            </a:r>
          </a:p>
          <a:p>
            <a:pPr marL="0" indent="0">
              <a:buNone/>
            </a:pPr>
            <a:r>
              <a:rPr lang="en-US" sz="2400" dirty="0"/>
              <a:t>11-20- Standard Error Measures</a:t>
            </a:r>
          </a:p>
          <a:p>
            <a:pPr marL="0" indent="0">
              <a:buNone/>
            </a:pPr>
            <a:r>
              <a:rPr lang="en-US" sz="2400" dirty="0"/>
              <a:t>21-30 – Worst Cell Measures.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C5414-5D80-C346-80BE-06BF9D94974C}"/>
              </a:ext>
            </a:extLst>
          </p:cNvPr>
          <p:cNvSpPr txBox="1"/>
          <p:nvPr/>
        </p:nvSpPr>
        <p:spPr>
          <a:xfrm>
            <a:off x="-70337" y="5196449"/>
            <a:ext cx="2743200" cy="1681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08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1CB3FB-1AC6-3F41-8856-3F37DD8C2769}"/>
              </a:ext>
            </a:extLst>
          </p:cNvPr>
          <p:cNvSpPr/>
          <p:nvPr/>
        </p:nvSpPr>
        <p:spPr>
          <a:xfrm>
            <a:off x="10301288" y="0"/>
            <a:ext cx="1314450" cy="38576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E0AA73A-6627-8942-8633-C32EDE1EA0AB}"/>
              </a:ext>
            </a:extLst>
          </p:cNvPr>
          <p:cNvSpPr/>
          <p:nvPr/>
        </p:nvSpPr>
        <p:spPr>
          <a:xfrm>
            <a:off x="-1" y="5643563"/>
            <a:ext cx="2043113" cy="12144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DAE0CF-3D81-E54A-B025-20A841868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" y="262788"/>
            <a:ext cx="10901363" cy="26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A26305-D647-EB4E-91F2-D6A139BAE003}"/>
              </a:ext>
            </a:extLst>
          </p:cNvPr>
          <p:cNvSpPr txBox="1"/>
          <p:nvPr/>
        </p:nvSpPr>
        <p:spPr>
          <a:xfrm>
            <a:off x="576262" y="3086100"/>
            <a:ext cx="11039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checking the distribution of the spread of each feature. It was found that the mean value of malignant rows is higher compared to non-malignant rows. This was observed in almost all features.</a:t>
            </a:r>
          </a:p>
          <a:p>
            <a:endParaRPr lang="en-US" dirty="0"/>
          </a:p>
        </p:txBody>
      </p:sp>
      <p:pic>
        <p:nvPicPr>
          <p:cNvPr id="8" name="Picture 7" descr="A picture containing shoji, building, window, people&#10;&#10;Description automatically generated">
            <a:extLst>
              <a:ext uri="{FF2B5EF4-FFF2-40B4-BE49-F238E27FC236}">
                <a16:creationId xmlns:a16="http://schemas.microsoft.com/office/drawing/2014/main" id="{7C09EEE9-6296-5C4B-906C-6DC56CD76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3665610"/>
            <a:ext cx="3127637" cy="30645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357462-EAF7-074D-81A2-724028BC4A80}"/>
              </a:ext>
            </a:extLst>
          </p:cNvPr>
          <p:cNvSpPr txBox="1"/>
          <p:nvPr/>
        </p:nvSpPr>
        <p:spPr>
          <a:xfrm>
            <a:off x="4044462" y="5292904"/>
            <a:ext cx="7571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pair plots were plotted, it is observed that the malignant and non-malignant are clustered and easily identified with a slight overlap.</a:t>
            </a:r>
          </a:p>
        </p:txBody>
      </p:sp>
    </p:spTree>
    <p:extLst>
      <p:ext uri="{BB962C8B-B14F-4D97-AF65-F5344CB8AC3E}">
        <p14:creationId xmlns:p14="http://schemas.microsoft.com/office/powerpoint/2010/main" val="2822008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1CB3FB-1AC6-3F41-8856-3F37DD8C2769}"/>
              </a:ext>
            </a:extLst>
          </p:cNvPr>
          <p:cNvSpPr/>
          <p:nvPr/>
        </p:nvSpPr>
        <p:spPr>
          <a:xfrm>
            <a:off x="10301288" y="0"/>
            <a:ext cx="1314450" cy="38576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E0AA73A-6627-8942-8633-C32EDE1EA0AB}"/>
              </a:ext>
            </a:extLst>
          </p:cNvPr>
          <p:cNvSpPr/>
          <p:nvPr/>
        </p:nvSpPr>
        <p:spPr>
          <a:xfrm>
            <a:off x="-1" y="5643563"/>
            <a:ext cx="2043113" cy="12144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C97F30-90EC-FB43-8D3B-B1B2EB0F1410}"/>
              </a:ext>
            </a:extLst>
          </p:cNvPr>
          <p:cNvSpPr txBox="1"/>
          <p:nvPr/>
        </p:nvSpPr>
        <p:spPr>
          <a:xfrm>
            <a:off x="193431" y="2231075"/>
            <a:ext cx="46170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the features are positively co-related. When a swarm plot is plotted it is very clear evidence that the l</a:t>
            </a:r>
          </a:p>
          <a:p>
            <a:r>
              <a:rPr lang="en-US" dirty="0"/>
              <a:t>linear model will be very easily able to classify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6129AA-A97C-584D-9DDD-22204D07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385763"/>
            <a:ext cx="2819400" cy="16637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021B7F-7505-794B-831A-79879B10D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169" y="186959"/>
            <a:ext cx="6805246" cy="323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2C9835F-9C8D-8845-ADF5-0DBBDBA9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30" y="3890015"/>
            <a:ext cx="2862285" cy="288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A2227E-9971-3A40-8DEB-2094F7CB8DE3}"/>
              </a:ext>
            </a:extLst>
          </p:cNvPr>
          <p:cNvSpPr txBox="1"/>
          <p:nvPr/>
        </p:nvSpPr>
        <p:spPr>
          <a:xfrm>
            <a:off x="6308203" y="4496455"/>
            <a:ext cx="32061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Principal Component Analysis performed on features its observed 15 components are needed to achieve the </a:t>
            </a:r>
            <a:r>
              <a:rPr lang="en-US" dirty="0" err="1"/>
              <a:t>cumilative</a:t>
            </a:r>
            <a:r>
              <a:rPr lang="en-US" dirty="0"/>
              <a:t> of  98% Explained Variance.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5758B-CBD8-304B-9130-3E3CF117F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337" y="3741814"/>
            <a:ext cx="2468462" cy="303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0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1CB3FB-1AC6-3F41-8856-3F37DD8C2769}"/>
              </a:ext>
            </a:extLst>
          </p:cNvPr>
          <p:cNvSpPr/>
          <p:nvPr/>
        </p:nvSpPr>
        <p:spPr>
          <a:xfrm>
            <a:off x="10301288" y="0"/>
            <a:ext cx="1314450" cy="38576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E0AA73A-6627-8942-8633-C32EDE1EA0AB}"/>
              </a:ext>
            </a:extLst>
          </p:cNvPr>
          <p:cNvSpPr/>
          <p:nvPr/>
        </p:nvSpPr>
        <p:spPr>
          <a:xfrm>
            <a:off x="-1" y="5643563"/>
            <a:ext cx="2043113" cy="12144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86BFC9-5076-0644-ABC3-E1489E20D17B}"/>
              </a:ext>
            </a:extLst>
          </p:cNvPr>
          <p:cNvSpPr txBox="1"/>
          <p:nvPr/>
        </p:nvSpPr>
        <p:spPr>
          <a:xfrm>
            <a:off x="331807" y="192881"/>
            <a:ext cx="5764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Modeling:</a:t>
            </a:r>
          </a:p>
          <a:p>
            <a:endParaRPr 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805110-2F9E-9641-8873-094AB704472F}"/>
              </a:ext>
            </a:extLst>
          </p:cNvPr>
          <p:cNvSpPr txBox="1"/>
          <p:nvPr/>
        </p:nvSpPr>
        <p:spPr>
          <a:xfrm>
            <a:off x="422656" y="808434"/>
            <a:ext cx="8557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 Engineering:</a:t>
            </a:r>
          </a:p>
          <a:p>
            <a:endParaRPr lang="en-US" b="1" dirty="0"/>
          </a:p>
          <a:p>
            <a:pPr algn="just"/>
            <a:r>
              <a:rPr lang="en-US" dirty="0"/>
              <a:t>Standardizer                                Standardizer + SMOTE  (Over Sampling)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90CF64-F4DA-1744-B5B8-408DA4F92C86}"/>
              </a:ext>
            </a:extLst>
          </p:cNvPr>
          <p:cNvSpPr txBox="1"/>
          <p:nvPr/>
        </p:nvSpPr>
        <p:spPr>
          <a:xfrm>
            <a:off x="422656" y="1810443"/>
            <a:ext cx="324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Experimenting Models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3C03DC-EF75-8F4E-88E3-56B2A2CA8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149006"/>
              </p:ext>
            </p:extLst>
          </p:nvPr>
        </p:nvGraphicFramePr>
        <p:xfrm>
          <a:off x="752475" y="2413000"/>
          <a:ext cx="5343525" cy="2032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5555">
                  <a:extLst>
                    <a:ext uri="{9D8B030D-6E8A-4147-A177-3AD203B41FA5}">
                      <a16:colId xmlns:a16="http://schemas.microsoft.com/office/drawing/2014/main" val="2338449425"/>
                    </a:ext>
                  </a:extLst>
                </a:gridCol>
                <a:gridCol w="615970">
                  <a:extLst>
                    <a:ext uri="{9D8B030D-6E8A-4147-A177-3AD203B41FA5}">
                      <a16:colId xmlns:a16="http://schemas.microsoft.com/office/drawing/2014/main" val="228691587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66477968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89577755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33693901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79123703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TP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FP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 Score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478229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Logistic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96.3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265275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Logistic +SMOTE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96.3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555993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SVM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97.1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009351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SVM + SMOTE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97.1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615924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442879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DT +SMOTE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508750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Random Forest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96.2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205737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RF + SMOTE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96.2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759095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ANN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98.1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7560521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8101F7C-A6A8-D64E-B0B0-373FA268118D}"/>
              </a:ext>
            </a:extLst>
          </p:cNvPr>
          <p:cNvSpPr txBox="1"/>
          <p:nvPr/>
        </p:nvSpPr>
        <p:spPr>
          <a:xfrm>
            <a:off x="654572" y="4445000"/>
            <a:ext cx="109611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the above results, I would Select the SVM model as the final model over all other models.</a:t>
            </a:r>
          </a:p>
          <a:p>
            <a:endParaRPr lang="en-US" sz="1600" dirty="0"/>
          </a:p>
          <a:p>
            <a:r>
              <a:rPr lang="en-US" sz="1600" dirty="0"/>
              <a:t>Even though ANN has a better F1 Score but the neural networks are computationally expensive and tend to overfit. </a:t>
            </a:r>
          </a:p>
          <a:p>
            <a:endParaRPr lang="en-US" sz="1600" dirty="0"/>
          </a:p>
          <a:p>
            <a:r>
              <a:rPr lang="en-US" sz="1600" dirty="0"/>
              <a:t>There is no significant improvement in the model with oversampling.</a:t>
            </a:r>
          </a:p>
          <a:p>
            <a:endParaRPr lang="en-US" sz="1600" dirty="0"/>
          </a:p>
          <a:p>
            <a:r>
              <a:rPr lang="en-US" sz="1600" dirty="0"/>
              <a:t>The logistic Regression Model has very less False negative’s but model looks like overfit as f1 score on train set is more  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57678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1CB3FB-1AC6-3F41-8856-3F37DD8C2769}"/>
              </a:ext>
            </a:extLst>
          </p:cNvPr>
          <p:cNvSpPr/>
          <p:nvPr/>
        </p:nvSpPr>
        <p:spPr>
          <a:xfrm>
            <a:off x="10301288" y="-76526"/>
            <a:ext cx="1314450" cy="38576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E0AA73A-6627-8942-8633-C32EDE1EA0AB}"/>
              </a:ext>
            </a:extLst>
          </p:cNvPr>
          <p:cNvSpPr/>
          <p:nvPr/>
        </p:nvSpPr>
        <p:spPr>
          <a:xfrm>
            <a:off x="-1" y="5643563"/>
            <a:ext cx="2043113" cy="12144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7D4B62-AC7F-F54A-AF29-AC952800C996}"/>
              </a:ext>
            </a:extLst>
          </p:cNvPr>
          <p:cNvSpPr txBox="1"/>
          <p:nvPr/>
        </p:nvSpPr>
        <p:spPr>
          <a:xfrm>
            <a:off x="324091" y="201097"/>
            <a:ext cx="503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 Importance and Interpretability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5A6360-C1A7-4846-ACF4-746903ED3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91" y="699185"/>
            <a:ext cx="5322811" cy="3171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155593-049B-784C-B581-0504CCAC4FE1}"/>
              </a:ext>
            </a:extLst>
          </p:cNvPr>
          <p:cNvSpPr txBox="1"/>
          <p:nvPr/>
        </p:nvSpPr>
        <p:spPr>
          <a:xfrm>
            <a:off x="2043113" y="3871050"/>
            <a:ext cx="184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20 Features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0B0D59-E5E0-2B45-95CA-AF14E3FC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760" y="232711"/>
            <a:ext cx="3730846" cy="403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12E6AD6-4601-914E-B7A7-7A4CAFF1B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177" y="309237"/>
            <a:ext cx="2504833" cy="403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1FC7EE-7D01-4E42-B395-46F17A13B1DE}"/>
              </a:ext>
            </a:extLst>
          </p:cNvPr>
          <p:cNvSpPr txBox="1"/>
          <p:nvPr/>
        </p:nvSpPr>
        <p:spPr>
          <a:xfrm>
            <a:off x="7384648" y="4240382"/>
            <a:ext cx="1563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All Test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E40D3-13E5-0141-89EB-55907E9F7722}"/>
              </a:ext>
            </a:extLst>
          </p:cNvPr>
          <p:cNvSpPr txBox="1"/>
          <p:nvPr/>
        </p:nvSpPr>
        <p:spPr>
          <a:xfrm>
            <a:off x="10222889" y="4309633"/>
            <a:ext cx="156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Incorrectly Classified Test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823E2F-38B5-A34C-A9DA-18ABB39C0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72" y="4578100"/>
            <a:ext cx="8161696" cy="197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93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1CB3FB-1AC6-3F41-8856-3F37DD8C2769}"/>
              </a:ext>
            </a:extLst>
          </p:cNvPr>
          <p:cNvSpPr/>
          <p:nvPr/>
        </p:nvSpPr>
        <p:spPr>
          <a:xfrm>
            <a:off x="10301288" y="0"/>
            <a:ext cx="1314450" cy="38576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E0AA73A-6627-8942-8633-C32EDE1EA0AB}"/>
              </a:ext>
            </a:extLst>
          </p:cNvPr>
          <p:cNvSpPr/>
          <p:nvPr/>
        </p:nvSpPr>
        <p:spPr>
          <a:xfrm>
            <a:off x="-1" y="5643563"/>
            <a:ext cx="2043113" cy="12144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08BD0-9DA0-C647-B3CA-AD478065782B}"/>
              </a:ext>
            </a:extLst>
          </p:cNvPr>
          <p:cNvSpPr txBox="1"/>
          <p:nvPr/>
        </p:nvSpPr>
        <p:spPr>
          <a:xfrm>
            <a:off x="379492" y="594108"/>
            <a:ext cx="405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Serialization and Parallel Training: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E03BA-4A8E-804B-9DB4-01AA095017C9}"/>
              </a:ext>
            </a:extLst>
          </p:cNvPr>
          <p:cNvSpPr txBox="1"/>
          <p:nvPr/>
        </p:nvSpPr>
        <p:spPr>
          <a:xfrm>
            <a:off x="891251" y="1469985"/>
            <a:ext cx="94100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5 ML Model with best parameters of hyperparameter tuned models in both serial and parallel.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Serial Training and Evaluating Time: 2.59 Secs</a:t>
            </a:r>
          </a:p>
          <a:p>
            <a:endParaRPr lang="en-US" dirty="0"/>
          </a:p>
          <a:p>
            <a:r>
              <a:rPr lang="en-US" dirty="0"/>
              <a:t>Parallel Training and Evaluating Time: 0.00026 Sec</a:t>
            </a:r>
          </a:p>
          <a:p>
            <a:endParaRPr lang="en-US" dirty="0"/>
          </a:p>
          <a:p>
            <a:r>
              <a:rPr lang="en-US" dirty="0"/>
              <a:t> Serialization is 1000x time of Parallelization.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273155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DarkSeedLeftStep">
      <a:dk1>
        <a:srgbClr val="000000"/>
      </a:dk1>
      <a:lt1>
        <a:srgbClr val="FFFFFF"/>
      </a:lt1>
      <a:dk2>
        <a:srgbClr val="3D3122"/>
      </a:dk2>
      <a:lt2>
        <a:srgbClr val="E7E2E8"/>
      </a:lt2>
      <a:accent1>
        <a:srgbClr val="5CB346"/>
      </a:accent1>
      <a:accent2>
        <a:srgbClr val="83B03A"/>
      </a:accent2>
      <a:accent3>
        <a:srgbClr val="A8A442"/>
      </a:accent3>
      <a:accent4>
        <a:srgbClr val="B17B3B"/>
      </a:accent4>
      <a:accent5>
        <a:srgbClr val="C35C4D"/>
      </a:accent5>
      <a:accent6>
        <a:srgbClr val="B13B5D"/>
      </a:accent6>
      <a:hlink>
        <a:srgbClr val="BF653F"/>
      </a:hlink>
      <a:folHlink>
        <a:srgbClr val="7F7F7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454</Words>
  <Application>Microsoft Macintosh PowerPoint</Application>
  <PresentationFormat>Widescreen</PresentationFormat>
  <Paragraphs>109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Aharoni</vt:lpstr>
      <vt:lpstr>Arial</vt:lpstr>
      <vt:lpstr>Avenir Next LT Pro</vt:lpstr>
      <vt:lpstr>Calibri</vt:lpstr>
      <vt:lpstr>ShapesVTI</vt:lpstr>
      <vt:lpstr>Breast Cancer Detection </vt:lpstr>
      <vt:lpstr>Problem Statement:</vt:lpstr>
      <vt:lpstr>Data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 Cancer Detection </dc:title>
  <dc:creator>Yashwanth Saladi</dc:creator>
  <cp:lastModifiedBy>Yashwanth Saladi</cp:lastModifiedBy>
  <cp:revision>2</cp:revision>
  <dcterms:created xsi:type="dcterms:W3CDTF">2023-01-05T15:20:03Z</dcterms:created>
  <dcterms:modified xsi:type="dcterms:W3CDTF">2023-01-05T21:31:07Z</dcterms:modified>
</cp:coreProperties>
</file>